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63" r:id="rId4"/>
    <p:sldId id="264" r:id="rId5"/>
    <p:sldId id="265" r:id="rId6"/>
    <p:sldId id="270" r:id="rId7"/>
    <p:sldId id="267" r:id="rId8"/>
    <p:sldId id="266" r:id="rId9"/>
    <p:sldId id="26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7440" autoAdjust="0"/>
  </p:normalViewPr>
  <p:slideViewPr>
    <p:cSldViewPr snapToGrid="0">
      <p:cViewPr>
        <p:scale>
          <a:sx n="150" d="100"/>
          <a:sy n="150" d="100"/>
        </p:scale>
        <p:origin x="2208" y="3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5526A-F675-CE83-BC20-80E77810B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ED8A0-4FF4-57AC-9515-C60843CFC8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1AF14-3668-EA27-6170-FAD634F7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F823-48A5-43FC-BE03-E79964288B41}" type="datetimeFigureOut">
              <a:rPr lang="en-US" smtClean="0"/>
              <a:t>11/23/2022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379AD-6920-B2AD-CF6A-A2A913057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41EC9-63E0-38E6-31AA-44BBA9C7F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194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ADA6C-37C8-9AAF-32D6-E62057A2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6A4692-B4BC-4140-527A-27C277C1F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F3F72-A793-18F0-C966-F799E2ABC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46123-2E05-7166-D121-E3A0176C2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A8E80-1EC4-9DB7-5DFF-79492FCA1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940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7D3ED1-B30D-0077-008D-8AE6ED87D7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2379C-1326-8907-5CA5-5AC7B728D8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F27E3-5B9A-48AC-BAD6-10B6966FC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293F7-ADE5-3168-145E-091969DF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9ED31-8C09-5F1F-3081-440DC9727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235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23223-E071-CA6F-FAE2-91C65D223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345FE-25CF-6C92-3F63-78B2356BD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59AF4-519D-A212-A410-D05EE4E87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039E6-0487-7B40-755C-142D10E4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D1708-BD6C-4659-AEE3-DAF0D67CE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651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EEFB6-5EA0-0A10-763A-20D9B8ED9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0E629-E073-0543-CEFB-A4B1DFB95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90439-27EF-E9A0-5550-FD8B23336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43940-2372-9FE0-2A05-8577E815D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E4B47-A8C2-278F-1750-C1053849F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902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5FD9-E590-DF92-D4DC-6B39E46DA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DD1FD-45C0-CABB-59AF-09487B2AA2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341FE0-0259-C721-4FFB-5D9AD7ED73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C5CDB8-F311-A68F-E389-7B5248294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99729-520A-3CFF-D7E0-A0F52A099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8E5B80-BBFA-4108-93EB-DE79B9F14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251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17631-838A-C811-62D4-3B12BF434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028835-52B8-96E2-168C-18F47E0CA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08FD7-B255-3EE6-A964-A01B834EA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E21EC5-1F97-E986-BE13-0808A7D798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E019B-E6F3-7A5A-A906-B69C8D54AF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1C75C3-313E-ACDA-2DED-3BCD777F3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A11EB8-C631-7979-9BA3-45FC17A4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ABF71B-30F0-BF5A-82EA-149DD1699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220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1FD09-74F1-B537-7E25-A9ECC35E0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82AC54-7DF6-46C9-B176-3B2C12443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37C80D-6FBD-B3F1-6683-FB41C9A42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5DCC52-5D59-52A5-2B5E-EF3A79DCC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821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F6FBDE-B526-D871-7346-2DEAEC2D3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11/23/2022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ADEF5-0E93-FC89-94F4-A5CBB5B4D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E42DD-2875-3E5F-E949-0B45C60DB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843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47BB9-5A17-DC5F-B3FD-4AE83C936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28BE8-881F-A0A5-242C-C16AE45ED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FA6CD2-7C78-FC94-7CEB-828BA80D7E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1560B4-8EC7-528E-917B-8E671791C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1CDA5C-967D-F5E1-7B09-50F4E3D16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47785-EC31-4CAF-E535-6A8069584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645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7800B-4032-4BAA-2D4B-1424D33F7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580AE5-9390-1632-B08A-983137CC58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15A4B-AFB6-4C04-9FA4-E256876AAF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EDE734-A3B5-67A5-E69F-0BEADFABB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D50474-7561-D129-3668-EFE42BAA9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EC6538-1237-E5D4-0448-8D8204F28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979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3BCF2B-C5CF-C5B5-AFBB-1499EFDEC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486FFE-F07F-9E53-01B2-D66D713A3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FB2E-2EC2-8E3D-33FB-B320AC95DE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3BB74-80EE-3FD7-FA8E-691FF3507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A2A6D-1FDB-5E67-9437-F0BF1AF849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594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4.jp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11" Type="http://schemas.openxmlformats.org/officeDocument/2006/relationships/image" Target="../media/image12.jpg"/><Relationship Id="rId5" Type="http://schemas.openxmlformats.org/officeDocument/2006/relationships/image" Target="../media/image6.jpg"/><Relationship Id="rId10" Type="http://schemas.openxmlformats.org/officeDocument/2006/relationships/image" Target="../media/image11.jpg"/><Relationship Id="rId4" Type="http://schemas.openxmlformats.org/officeDocument/2006/relationships/image" Target="../media/image5.jp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93CD9-08B0-9E91-72A6-C0140DF5BC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1" y="893935"/>
            <a:ext cx="5364937" cy="3339390"/>
          </a:xfrm>
        </p:spPr>
        <p:txBody>
          <a:bodyPr anchor="ctr">
            <a:normAutofit/>
          </a:bodyPr>
          <a:lstStyle/>
          <a:p>
            <a:r>
              <a:rPr lang="en-GB" sz="6000"/>
              <a:t>VIDEO GAMES – OVER THE YEARS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3EEF6-B019-3B8F-1E62-DD8DAA72EB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4876803"/>
            <a:ext cx="5364936" cy="909848"/>
          </a:xfrm>
        </p:spPr>
        <p:txBody>
          <a:bodyPr anchor="t">
            <a:normAutofit/>
          </a:bodyPr>
          <a:lstStyle/>
          <a:p>
            <a:r>
              <a:rPr lang="en-GB"/>
              <a:t>By Marta, Matthew &amp; Jamie</a:t>
            </a:r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D7E3AE4A-8DAF-DC28-6655-8D044B4F3F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55" r="21673"/>
          <a:stretch/>
        </p:blipFill>
        <p:spPr>
          <a:xfrm>
            <a:off x="6976934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4066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1769A-D94D-039C-5327-B1349C50B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211F0-4C4B-D2EB-635E-A269206EE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9648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7C5AF-48B2-8BD5-C2D5-1DB314A39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1F530-FE78-8822-D8D2-60E9C7D88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Splitscreen</a:t>
            </a:r>
            <a:r>
              <a:rPr lang="en-GB" dirty="0"/>
              <a:t> to Online</a:t>
            </a:r>
          </a:p>
          <a:p>
            <a:r>
              <a:rPr lang="en-GB" dirty="0"/>
              <a:t>Difference in graphic fidelity</a:t>
            </a:r>
          </a:p>
          <a:p>
            <a:r>
              <a:rPr lang="en-GB" dirty="0"/>
              <a:t>Popularity</a:t>
            </a:r>
          </a:p>
          <a:p>
            <a:r>
              <a:rPr lang="en-GB" dirty="0"/>
              <a:t>Loot boxes</a:t>
            </a:r>
          </a:p>
          <a:p>
            <a:r>
              <a:rPr lang="en-GB" dirty="0"/>
              <a:t>More Indie Games!</a:t>
            </a:r>
          </a:p>
          <a:p>
            <a:r>
              <a:rPr lang="en-GB" dirty="0"/>
              <a:t>Progression vs Pay-2-Win</a:t>
            </a:r>
          </a:p>
          <a:p>
            <a:r>
              <a:rPr lang="en-GB" dirty="0"/>
              <a:t>Rise of Battle Royales</a:t>
            </a:r>
          </a:p>
          <a:p>
            <a:r>
              <a:rPr lang="en-GB"/>
              <a:t>THE ARCADE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0985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96BD0-BAC3-1062-2D90-1D10466CE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1"/>
            <a:ext cx="4782039" cy="1966747"/>
          </a:xfrm>
        </p:spPr>
        <p:txBody>
          <a:bodyPr anchor="ctr">
            <a:normAutofit/>
          </a:bodyPr>
          <a:lstStyle/>
          <a:p>
            <a:r>
              <a:rPr lang="en-GB" sz="4200" dirty="0"/>
              <a:t>Multiplayer - </a:t>
            </a:r>
            <a:r>
              <a:rPr lang="en-GB" sz="4200" dirty="0" err="1"/>
              <a:t>Splitscreen</a:t>
            </a:r>
            <a:endParaRPr lang="en-GB" sz="4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F896F-90C4-2215-B188-ED0B57610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6" y="3161684"/>
            <a:ext cx="4782166" cy="2620405"/>
          </a:xfrm>
        </p:spPr>
        <p:txBody>
          <a:bodyPr>
            <a:normAutofit/>
          </a:bodyPr>
          <a:lstStyle/>
          <a:p>
            <a:r>
              <a:rPr lang="en-GB" dirty="0"/>
              <a:t>In the 90s, multiplayer games were exclusively </a:t>
            </a:r>
            <a:r>
              <a:rPr lang="en-GB" dirty="0" err="1"/>
              <a:t>splitscreen</a:t>
            </a:r>
            <a:r>
              <a:rPr lang="en-GB" dirty="0"/>
              <a:t>.</a:t>
            </a:r>
          </a:p>
          <a:p>
            <a:r>
              <a:rPr lang="en-GB" dirty="0"/>
              <a:t>2 – 4 Players</a:t>
            </a:r>
          </a:p>
          <a:p>
            <a:r>
              <a:rPr lang="en-GB" dirty="0"/>
              <a:t>All in the same room</a:t>
            </a:r>
          </a:p>
          <a:p>
            <a:r>
              <a:rPr lang="en-GB" dirty="0"/>
              <a:t>“</a:t>
            </a:r>
            <a:r>
              <a:rPr lang="en-GB" dirty="0" err="1"/>
              <a:t>Screenwatching</a:t>
            </a:r>
            <a:r>
              <a:rPr lang="en-GB" dirty="0"/>
              <a:t>” 😡</a:t>
            </a:r>
          </a:p>
        </p:txBody>
      </p:sp>
      <p:pic>
        <p:nvPicPr>
          <p:cNvPr id="7" name="Picture 6" descr="GoldenEye N64 (splitscreen)">
            <a:extLst>
              <a:ext uri="{FF2B5EF4-FFF2-40B4-BE49-F238E27FC236}">
                <a16:creationId xmlns:a16="http://schemas.microsoft.com/office/drawing/2014/main" id="{AC46373A-3D8B-DD5D-5828-7AC20F8AD9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86" r="27414" b="-1"/>
          <a:stretch/>
        </p:blipFill>
        <p:spPr>
          <a:xfrm>
            <a:off x="6096000" y="10"/>
            <a:ext cx="609599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070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06E60-B2F7-6D9C-5105-85D9277B4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0985" y="76165"/>
            <a:ext cx="4997072" cy="652654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Rise of Indie Games</a:t>
            </a:r>
          </a:p>
        </p:txBody>
      </p:sp>
      <p:pic>
        <p:nvPicPr>
          <p:cNvPr id="47" name="Picture 46" descr="A picture containing text&#10;&#10;Description automatically generated">
            <a:extLst>
              <a:ext uri="{FF2B5EF4-FFF2-40B4-BE49-F238E27FC236}">
                <a16:creationId xmlns:a16="http://schemas.microsoft.com/office/drawing/2014/main" id="{D11CF15D-E667-C7D3-5C57-0D0CA57A9E0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871" y="1758006"/>
            <a:ext cx="1758007" cy="1758007"/>
          </a:xfrm>
          <a:prstGeom prst="rect">
            <a:avLst/>
          </a:prstGeom>
        </p:spPr>
      </p:pic>
      <p:pic>
        <p:nvPicPr>
          <p:cNvPr id="49" name="Picture 48" descr="Icon&#10;&#10;Description automatically generated">
            <a:extLst>
              <a:ext uri="{FF2B5EF4-FFF2-40B4-BE49-F238E27FC236}">
                <a16:creationId xmlns:a16="http://schemas.microsoft.com/office/drawing/2014/main" id="{8062A425-9F06-F5B8-208B-F20F8A04B1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6" b="24034"/>
          <a:stretch/>
        </p:blipFill>
        <p:spPr>
          <a:xfrm>
            <a:off x="1755871" y="0"/>
            <a:ext cx="1758007" cy="1758007"/>
          </a:xfrm>
          <a:prstGeom prst="rect">
            <a:avLst/>
          </a:prstGeom>
        </p:spPr>
      </p:pic>
      <p:pic>
        <p:nvPicPr>
          <p:cNvPr id="51" name="Picture 50" descr="Shape&#10;&#10;Description automatically generated">
            <a:extLst>
              <a:ext uri="{FF2B5EF4-FFF2-40B4-BE49-F238E27FC236}">
                <a16:creationId xmlns:a16="http://schemas.microsoft.com/office/drawing/2014/main" id="{1DD205D6-B9B4-829C-C5DE-7BC6356C83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" b="-1"/>
          <a:stretch/>
        </p:blipFill>
        <p:spPr>
          <a:xfrm>
            <a:off x="3511999" y="0"/>
            <a:ext cx="1768118" cy="1755872"/>
          </a:xfrm>
          <a:prstGeom prst="rect">
            <a:avLst/>
          </a:prstGeom>
        </p:spPr>
      </p:pic>
      <p:pic>
        <p:nvPicPr>
          <p:cNvPr id="53" name="Picture 52" descr="Text&#10;&#10;Description automatically generated">
            <a:extLst>
              <a:ext uri="{FF2B5EF4-FFF2-40B4-BE49-F238E27FC236}">
                <a16:creationId xmlns:a16="http://schemas.microsoft.com/office/drawing/2014/main" id="{E3EB57B9-320B-28C7-6F74-14C4FE3C52B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8006"/>
            <a:ext cx="1758008" cy="1758008"/>
          </a:xfrm>
          <a:prstGeom prst="rect">
            <a:avLst/>
          </a:prstGeom>
        </p:spPr>
      </p:pic>
      <p:pic>
        <p:nvPicPr>
          <p:cNvPr id="55" name="Picture 54" descr="Diagram, calendar&#10;&#10;Description automatically generated">
            <a:extLst>
              <a:ext uri="{FF2B5EF4-FFF2-40B4-BE49-F238E27FC236}">
                <a16:creationId xmlns:a16="http://schemas.microsoft.com/office/drawing/2014/main" id="{AFA15E00-7591-AE0C-C614-8BAB8DBB108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17"/>
          <a:stretch/>
        </p:blipFill>
        <p:spPr>
          <a:xfrm>
            <a:off x="1762275" y="5279863"/>
            <a:ext cx="1758007" cy="1590695"/>
          </a:xfrm>
          <a:prstGeom prst="rect">
            <a:avLst/>
          </a:prstGeom>
        </p:spPr>
      </p:pic>
      <p:pic>
        <p:nvPicPr>
          <p:cNvPr id="57" name="Picture 5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41B5A57-975B-DD4A-5A6E-FBAABD357CF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758008" cy="1758008"/>
          </a:xfrm>
          <a:prstGeom prst="rect">
            <a:avLst/>
          </a:prstGeom>
        </p:spPr>
      </p:pic>
      <p:pic>
        <p:nvPicPr>
          <p:cNvPr id="61" name="Picture 60" descr="Calendar&#10;&#10;Description automatically generated with low confidence">
            <a:extLst>
              <a:ext uri="{FF2B5EF4-FFF2-40B4-BE49-F238E27FC236}">
                <a16:creationId xmlns:a16="http://schemas.microsoft.com/office/drawing/2014/main" id="{A3A50D3B-9F6C-D040-9D0A-E7CB2B7BE2F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39" b="24495"/>
          <a:stretch/>
        </p:blipFill>
        <p:spPr>
          <a:xfrm>
            <a:off x="1756373" y="3515954"/>
            <a:ext cx="1763908" cy="1763908"/>
          </a:xfrm>
          <a:prstGeom prst="rect">
            <a:avLst/>
          </a:prstGeom>
        </p:spPr>
      </p:pic>
      <p:pic>
        <p:nvPicPr>
          <p:cNvPr id="59" name="Picture 58" descr="Graphical user interface&#10;&#10;Description automatically generated">
            <a:extLst>
              <a:ext uri="{FF2B5EF4-FFF2-40B4-BE49-F238E27FC236}">
                <a16:creationId xmlns:a16="http://schemas.microsoft.com/office/drawing/2014/main" id="{135BE727-EBE8-24E5-1FA5-5063798F24E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878" y="1755872"/>
            <a:ext cx="1768118" cy="1768118"/>
          </a:xfrm>
          <a:prstGeom prst="rect">
            <a:avLst/>
          </a:prstGeom>
        </p:spPr>
      </p:pic>
      <p:pic>
        <p:nvPicPr>
          <p:cNvPr id="63" name="Picture 62" descr="A picture containing text&#10;&#10;Description automatically generated">
            <a:extLst>
              <a:ext uri="{FF2B5EF4-FFF2-40B4-BE49-F238E27FC236}">
                <a16:creationId xmlns:a16="http://schemas.microsoft.com/office/drawing/2014/main" id="{AB8CB4F1-9DB5-C820-6427-7764CF7D9D9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t="-322" r="21875" b="322"/>
          <a:stretch/>
        </p:blipFill>
        <p:spPr>
          <a:xfrm>
            <a:off x="0" y="3509299"/>
            <a:ext cx="1758007" cy="1758007"/>
          </a:xfrm>
          <a:prstGeom prst="rect">
            <a:avLst/>
          </a:prstGeom>
        </p:spPr>
      </p:pic>
      <p:pic>
        <p:nvPicPr>
          <p:cNvPr id="65" name="Picture 64" descr="A person wearing a garment&#10;&#10;Description automatically generated with medium confidence">
            <a:extLst>
              <a:ext uri="{FF2B5EF4-FFF2-40B4-BE49-F238E27FC236}">
                <a16:creationId xmlns:a16="http://schemas.microsoft.com/office/drawing/2014/main" id="{3F5A5C00-C611-F8CA-1A36-EAD81ADC127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36"/>
          <a:stretch/>
        </p:blipFill>
        <p:spPr>
          <a:xfrm>
            <a:off x="0" y="5267307"/>
            <a:ext cx="1762275" cy="1590694"/>
          </a:xfrm>
          <a:prstGeom prst="rect">
            <a:avLst/>
          </a:prstGeom>
        </p:spPr>
      </p:pic>
      <p:pic>
        <p:nvPicPr>
          <p:cNvPr id="67" name="Picture 66" descr="A picture containing calendar&#10;&#10;Description automatically generated">
            <a:extLst>
              <a:ext uri="{FF2B5EF4-FFF2-40B4-BE49-F238E27FC236}">
                <a16:creationId xmlns:a16="http://schemas.microsoft.com/office/drawing/2014/main" id="{2D34A5A5-EBD7-412B-051A-479D0D61897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11" t="5813" r="8428" b="21171"/>
          <a:stretch/>
        </p:blipFill>
        <p:spPr>
          <a:xfrm>
            <a:off x="3520000" y="3526063"/>
            <a:ext cx="1755873" cy="1755873"/>
          </a:xfrm>
          <a:prstGeom prst="rect">
            <a:avLst/>
          </a:prstGeom>
        </p:spPr>
      </p:pic>
      <p:pic>
        <p:nvPicPr>
          <p:cNvPr id="69" name="Picture 68" descr="Map&#10;&#10;Description automatically generated">
            <a:extLst>
              <a:ext uri="{FF2B5EF4-FFF2-40B4-BE49-F238E27FC236}">
                <a16:creationId xmlns:a16="http://schemas.microsoft.com/office/drawing/2014/main" id="{38A3F7DF-B83B-0A80-09AA-530F53BE5B1C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2" r="37358" b="9853"/>
          <a:stretch/>
        </p:blipFill>
        <p:spPr>
          <a:xfrm>
            <a:off x="3513596" y="5281935"/>
            <a:ext cx="1762275" cy="158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31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DB4F2-85A8-15F8-1039-AAC823B6A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Then vs Now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BBF043C-8547-0F4E-2C20-82F75F3E92C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5600" cy="3267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82880" indent="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8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80" indent="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Traditionally, most games were only made by renowned game studios and published by big companies.</a:t>
            </a:r>
          </a:p>
          <a:p>
            <a:r>
              <a:rPr lang="en-GB" dirty="0"/>
              <a:t>Indie games are games developed by independent games developers consisting of few or even 1 persons.</a:t>
            </a:r>
          </a:p>
          <a:p>
            <a:r>
              <a:rPr lang="en-GB" dirty="0"/>
              <a:t>Indie games have become very popular over the years, granting the freedom and flexibility for people to make and publish their own games.</a:t>
            </a:r>
          </a:p>
          <a:p>
            <a:r>
              <a:rPr lang="en-GB" dirty="0"/>
              <a:t>Indie games were around in the early 2000s, albeit rare. They gained traction a lot more during 2010s.</a:t>
            </a:r>
          </a:p>
        </p:txBody>
      </p:sp>
    </p:spTree>
    <p:extLst>
      <p:ext uri="{BB962C8B-B14F-4D97-AF65-F5344CB8AC3E}">
        <p14:creationId xmlns:p14="http://schemas.microsoft.com/office/powerpoint/2010/main" val="3093409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7223-57BB-473E-D394-8F5EF4385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57797"/>
            <a:ext cx="10567810" cy="739484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Main Differences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0AE5F-7CCE-AA50-C909-A7147168E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809" y="2436434"/>
            <a:ext cx="11629693" cy="4170844"/>
          </a:xfrm>
        </p:spPr>
        <p:txBody>
          <a:bodyPr numCol="2"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Solo or small teams</a:t>
            </a:r>
          </a:p>
          <a:p>
            <a:pPr marL="0" indent="0">
              <a:buNone/>
            </a:pPr>
            <a:r>
              <a:rPr lang="en-GB" dirty="0"/>
              <a:t>Low Budget</a:t>
            </a:r>
          </a:p>
          <a:p>
            <a:pPr marL="0" indent="0">
              <a:buNone/>
            </a:pPr>
            <a:r>
              <a:rPr lang="en-GB" dirty="0"/>
              <a:t>More creative control</a:t>
            </a:r>
          </a:p>
          <a:p>
            <a:pPr marL="0" indent="0">
              <a:buNone/>
            </a:pPr>
            <a:r>
              <a:rPr lang="en-GB" dirty="0"/>
              <a:t>Tend to be lesser known</a:t>
            </a:r>
          </a:p>
          <a:p>
            <a:pPr marL="0" indent="0">
              <a:buNone/>
            </a:pPr>
            <a:r>
              <a:rPr lang="en-GB" dirty="0"/>
              <a:t>Indie Developers are their own boss</a:t>
            </a:r>
          </a:p>
          <a:p>
            <a:pPr marL="0" indent="0">
              <a:buNone/>
            </a:pPr>
            <a:r>
              <a:rPr lang="en-GB" dirty="0"/>
              <a:t>Smaller, closely-knit communities</a:t>
            </a:r>
          </a:p>
          <a:p>
            <a:pPr marL="0" indent="0">
              <a:buNone/>
            </a:pPr>
            <a:r>
              <a:rPr lang="en-GB" dirty="0"/>
              <a:t>Most are only available on PC</a:t>
            </a:r>
          </a:p>
          <a:p>
            <a:pPr marL="0" indent="0">
              <a:buNone/>
            </a:pPr>
            <a:r>
              <a:rPr lang="en-GB" dirty="0"/>
              <a:t>Cheaper  (£10+)</a:t>
            </a:r>
          </a:p>
          <a:p>
            <a:pPr marL="0" indent="0" algn="ctr">
              <a:buNone/>
            </a:pPr>
            <a:endParaRPr lang="en-GB" dirty="0"/>
          </a:p>
          <a:p>
            <a:pPr marL="0" indent="0" algn="r">
              <a:buNone/>
            </a:pPr>
            <a:r>
              <a:rPr lang="en-GB" dirty="0"/>
              <a:t>Solo or small teams</a:t>
            </a:r>
          </a:p>
          <a:p>
            <a:pPr marL="0" indent="0" algn="r">
              <a:buNone/>
            </a:pPr>
            <a:r>
              <a:rPr lang="en-GB" dirty="0"/>
              <a:t>High Budget</a:t>
            </a:r>
          </a:p>
          <a:p>
            <a:pPr marL="0" indent="0" algn="r">
              <a:buNone/>
            </a:pPr>
            <a:r>
              <a:rPr lang="en-GB" dirty="0"/>
              <a:t>More controlled – revisions made often</a:t>
            </a:r>
          </a:p>
          <a:p>
            <a:pPr marL="0" indent="0" algn="r">
              <a:buNone/>
            </a:pPr>
            <a:r>
              <a:rPr lang="en-GB" dirty="0"/>
              <a:t>Well known – highly marketed</a:t>
            </a:r>
          </a:p>
          <a:p>
            <a:pPr marL="0" indent="0" algn="r">
              <a:buNone/>
            </a:pPr>
            <a:r>
              <a:rPr lang="en-GB" dirty="0"/>
              <a:t>Decisions are determined by higher-ups</a:t>
            </a:r>
          </a:p>
          <a:p>
            <a:pPr marL="0" indent="0" algn="r">
              <a:buNone/>
            </a:pPr>
            <a:r>
              <a:rPr lang="en-GB" dirty="0"/>
              <a:t>Larger and expanding communities</a:t>
            </a:r>
          </a:p>
          <a:p>
            <a:pPr marL="0" indent="0" algn="r">
              <a:buNone/>
            </a:pPr>
            <a:r>
              <a:rPr lang="en-GB" dirty="0"/>
              <a:t>Are usually found on PC and/or Consoles</a:t>
            </a:r>
          </a:p>
          <a:p>
            <a:pPr marL="0" indent="0" algn="r">
              <a:buNone/>
            </a:pPr>
            <a:r>
              <a:rPr lang="en-GB" dirty="0"/>
              <a:t>More expensive (£50+)</a:t>
            </a:r>
          </a:p>
          <a:p>
            <a:pPr marL="0" indent="0">
              <a:buNone/>
            </a:pP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323AB3B-B25D-2990-1594-DAE526E7E5F0}"/>
              </a:ext>
            </a:extLst>
          </p:cNvPr>
          <p:cNvCxnSpPr>
            <a:cxnSpLocks/>
          </p:cNvCxnSpPr>
          <p:nvPr/>
        </p:nvCxnSpPr>
        <p:spPr>
          <a:xfrm>
            <a:off x="886869" y="1309657"/>
            <a:ext cx="10418261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0C2CEE-C585-A734-AB1B-3996A284A6F4}"/>
              </a:ext>
            </a:extLst>
          </p:cNvPr>
          <p:cNvCxnSpPr>
            <a:cxnSpLocks/>
            <a:stCxn id="3" idx="2"/>
            <a:endCxn id="3" idx="0"/>
          </p:cNvCxnSpPr>
          <p:nvPr/>
        </p:nvCxnSpPr>
        <p:spPr>
          <a:xfrm flipV="1">
            <a:off x="6054656" y="2436434"/>
            <a:ext cx="0" cy="41708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6F2D5BDA-C89A-FA81-087D-414174D15F10}"/>
              </a:ext>
            </a:extLst>
          </p:cNvPr>
          <p:cNvSpPr txBox="1">
            <a:spLocks/>
          </p:cNvSpPr>
          <p:nvPr/>
        </p:nvSpPr>
        <p:spPr>
          <a:xfrm>
            <a:off x="239809" y="1535750"/>
            <a:ext cx="11812573" cy="739484"/>
          </a:xfrm>
          <a:prstGeom prst="rect">
            <a:avLst/>
          </a:prstGeom>
        </p:spPr>
        <p:txBody>
          <a:bodyPr vert="horz" lIns="91440" tIns="45720" rIns="91440" bIns="45720" numCol="2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 i="0" dirty="0"/>
              <a:t>Indie Games</a:t>
            </a:r>
          </a:p>
          <a:p>
            <a:pPr algn="ctr"/>
            <a:r>
              <a:rPr lang="en-GB" sz="3200" i="0" dirty="0"/>
              <a:t>Triple A Games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575F9B-4AF6-6AB1-DCC9-BC71EB4B2693}"/>
              </a:ext>
            </a:extLst>
          </p:cNvPr>
          <p:cNvCxnSpPr/>
          <p:nvPr/>
        </p:nvCxnSpPr>
        <p:spPr>
          <a:xfrm>
            <a:off x="239809" y="2272334"/>
            <a:ext cx="11812573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9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9E75C-6E08-BE3C-EDD7-9A50FA9BB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4498" y="159323"/>
            <a:ext cx="6043004" cy="1046251"/>
          </a:xfrm>
        </p:spPr>
        <p:txBody>
          <a:bodyPr>
            <a:normAutofit/>
          </a:bodyPr>
          <a:lstStyle/>
          <a:p>
            <a:r>
              <a:rPr lang="en-GB" dirty="0"/>
              <a:t>List of Indie Games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51DC6-BADF-39AE-F12F-79045B9D7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331" y="1320571"/>
            <a:ext cx="11365057" cy="5263109"/>
          </a:xfrm>
        </p:spPr>
        <p:txBody>
          <a:bodyPr numCol="4">
            <a:normAutofit/>
          </a:bodyPr>
          <a:lstStyle/>
          <a:p>
            <a:pPr marL="0" indent="0">
              <a:buNone/>
            </a:pPr>
            <a:r>
              <a:rPr lang="en-GB" sz="1200" dirty="0"/>
              <a:t>Among Us</a:t>
            </a:r>
          </a:p>
          <a:p>
            <a:pPr marL="0" indent="0">
              <a:buNone/>
            </a:pPr>
            <a:r>
              <a:rPr lang="en-GB" sz="1200" dirty="0"/>
              <a:t>Stardew Valley</a:t>
            </a:r>
          </a:p>
          <a:p>
            <a:pPr marL="0" indent="0">
              <a:buNone/>
            </a:pPr>
            <a:r>
              <a:rPr lang="en-GB" sz="1200" dirty="0"/>
              <a:t>Cult of the Lamb</a:t>
            </a:r>
          </a:p>
          <a:p>
            <a:pPr marL="0" indent="0">
              <a:buNone/>
            </a:pPr>
            <a:r>
              <a:rPr lang="en-GB" sz="1200" dirty="0"/>
              <a:t>Five Nights at Freddy’s</a:t>
            </a:r>
          </a:p>
          <a:p>
            <a:pPr marL="0" indent="0">
              <a:buNone/>
            </a:pPr>
            <a:r>
              <a:rPr lang="en-GB" sz="1200" dirty="0"/>
              <a:t>Crypt of The </a:t>
            </a:r>
            <a:r>
              <a:rPr lang="en-GB" sz="1200" dirty="0" err="1"/>
              <a:t>Necrodancer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Cuphead</a:t>
            </a:r>
          </a:p>
          <a:p>
            <a:pPr marL="0" indent="0">
              <a:buNone/>
            </a:pPr>
            <a:r>
              <a:rPr lang="en-GB" sz="1200" dirty="0" err="1"/>
              <a:t>Baldi’s</a:t>
            </a:r>
            <a:r>
              <a:rPr lang="en-GB" sz="1200" dirty="0"/>
              <a:t> Basics in Education &amp; Learning</a:t>
            </a:r>
          </a:p>
          <a:p>
            <a:pPr marL="0" indent="0">
              <a:buNone/>
            </a:pPr>
            <a:r>
              <a:rPr lang="en-GB" sz="1200" dirty="0"/>
              <a:t>Don’t Starve</a:t>
            </a:r>
          </a:p>
          <a:p>
            <a:pPr marL="0" indent="0">
              <a:buNone/>
            </a:pPr>
            <a:r>
              <a:rPr lang="en-GB" sz="1200" dirty="0" err="1"/>
              <a:t>Subnautica</a:t>
            </a:r>
            <a:endParaRPr lang="en-GB" sz="1200" dirty="0"/>
          </a:p>
          <a:p>
            <a:pPr marL="0" indent="0">
              <a:buNone/>
            </a:pPr>
            <a:r>
              <a:rPr lang="en-GB" sz="1200" dirty="0" err="1"/>
              <a:t>Kerbal</a:t>
            </a:r>
            <a:r>
              <a:rPr lang="en-GB" sz="1200" dirty="0"/>
              <a:t> Space Program</a:t>
            </a:r>
          </a:p>
          <a:p>
            <a:pPr marL="0" indent="0">
              <a:buNone/>
            </a:pPr>
            <a:r>
              <a:rPr lang="en-GB" sz="1200" dirty="0"/>
              <a:t>Hollow Knight</a:t>
            </a:r>
          </a:p>
          <a:p>
            <a:pPr marL="0" indent="0">
              <a:buNone/>
            </a:pPr>
            <a:r>
              <a:rPr lang="en-GB" sz="1200" dirty="0"/>
              <a:t>Night in The Woods</a:t>
            </a:r>
          </a:p>
          <a:p>
            <a:pPr marL="0" indent="0">
              <a:buNone/>
            </a:pPr>
            <a:r>
              <a:rPr lang="en-GB" sz="1200" dirty="0"/>
              <a:t>Undertale</a:t>
            </a:r>
          </a:p>
          <a:p>
            <a:pPr marL="0" indent="0">
              <a:buNone/>
            </a:pPr>
            <a:r>
              <a:rPr lang="en-GB" sz="1200" dirty="0"/>
              <a:t>The Binding of Isaac</a:t>
            </a:r>
          </a:p>
          <a:p>
            <a:pPr marL="0" indent="0">
              <a:buNone/>
            </a:pPr>
            <a:r>
              <a:rPr lang="en-GB" sz="1200" dirty="0"/>
              <a:t>Hotline Miami</a:t>
            </a:r>
          </a:p>
          <a:p>
            <a:pPr marL="0" indent="0">
              <a:buNone/>
            </a:pPr>
            <a:r>
              <a:rPr lang="en-GB" sz="1200" dirty="0"/>
              <a:t>Superhot</a:t>
            </a:r>
          </a:p>
          <a:p>
            <a:pPr marL="0" indent="0">
              <a:buNone/>
            </a:pPr>
            <a:r>
              <a:rPr lang="en-GB" sz="1200" dirty="0"/>
              <a:t>Friday Night </a:t>
            </a:r>
            <a:r>
              <a:rPr lang="en-GB" sz="1200" dirty="0" err="1"/>
              <a:t>Funkin</a:t>
            </a:r>
            <a:r>
              <a:rPr lang="en-GB" sz="1200" dirty="0"/>
              <a:t>’</a:t>
            </a:r>
          </a:p>
          <a:p>
            <a:pPr marL="0" indent="0">
              <a:buNone/>
            </a:pPr>
            <a:r>
              <a:rPr lang="en-GB" sz="1200" dirty="0"/>
              <a:t>Fall Guys</a:t>
            </a:r>
          </a:p>
          <a:p>
            <a:pPr marL="0" indent="0">
              <a:buNone/>
            </a:pPr>
            <a:r>
              <a:rPr lang="en-GB" sz="1200" dirty="0"/>
              <a:t>Outlast</a:t>
            </a:r>
          </a:p>
          <a:p>
            <a:pPr marL="0" indent="0">
              <a:buNone/>
            </a:pPr>
            <a:r>
              <a:rPr lang="en-GB" sz="1200" dirty="0"/>
              <a:t>Hades</a:t>
            </a:r>
          </a:p>
          <a:p>
            <a:pPr marL="0" indent="0">
              <a:buNone/>
            </a:pPr>
            <a:r>
              <a:rPr lang="en-GB" sz="1200" dirty="0"/>
              <a:t>Risk of Rain</a:t>
            </a:r>
          </a:p>
          <a:p>
            <a:pPr marL="0" indent="0">
              <a:buNone/>
            </a:pPr>
            <a:r>
              <a:rPr lang="en-GB" sz="1200" dirty="0"/>
              <a:t>Deep Rock Galactic</a:t>
            </a:r>
          </a:p>
          <a:p>
            <a:pPr marL="0" indent="0">
              <a:buNone/>
            </a:pPr>
            <a:r>
              <a:rPr lang="en-GB" sz="1200" dirty="0" err="1"/>
              <a:t>Deltarune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Faster Than Light</a:t>
            </a:r>
          </a:p>
          <a:p>
            <a:pPr marL="0" indent="0">
              <a:buNone/>
            </a:pPr>
            <a:r>
              <a:rPr lang="en-GB" sz="1200" dirty="0" err="1"/>
              <a:t>Helltaker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Getting Over It with Bennett </a:t>
            </a:r>
            <a:r>
              <a:rPr lang="en-GB" sz="1200" dirty="0" err="1"/>
              <a:t>Foddy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Enter The </a:t>
            </a:r>
            <a:r>
              <a:rPr lang="en-GB" sz="1200" dirty="0" err="1"/>
              <a:t>Gungeon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Celeste</a:t>
            </a:r>
          </a:p>
          <a:p>
            <a:pPr marL="0" indent="0">
              <a:buNone/>
            </a:pPr>
            <a:r>
              <a:rPr lang="en-GB" sz="1200" dirty="0"/>
              <a:t>A Hat In Time</a:t>
            </a:r>
          </a:p>
          <a:p>
            <a:pPr marL="0" indent="0">
              <a:buNone/>
            </a:pPr>
            <a:r>
              <a:rPr lang="en-GB" sz="1200" dirty="0" err="1"/>
              <a:t>Hylics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Little Nightmares</a:t>
            </a:r>
          </a:p>
          <a:p>
            <a:pPr marL="0" indent="0">
              <a:buNone/>
            </a:pPr>
            <a:r>
              <a:rPr lang="en-GB" sz="1200" dirty="0"/>
              <a:t>Indivisible</a:t>
            </a:r>
          </a:p>
          <a:p>
            <a:pPr marL="0" indent="0">
              <a:buNone/>
            </a:pPr>
            <a:r>
              <a:rPr lang="en-GB" sz="1200" dirty="0" err="1"/>
              <a:t>Inscryption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Iron Lung</a:t>
            </a:r>
          </a:p>
          <a:p>
            <a:pPr marL="0" indent="0">
              <a:buNone/>
            </a:pPr>
            <a:r>
              <a:rPr lang="en-GB" sz="1200" dirty="0"/>
              <a:t>Journey</a:t>
            </a:r>
          </a:p>
          <a:p>
            <a:pPr marL="0" indent="0">
              <a:buNone/>
            </a:pPr>
            <a:r>
              <a:rPr lang="en-GB" sz="1200" dirty="0"/>
              <a:t>Jump King</a:t>
            </a:r>
          </a:p>
          <a:p>
            <a:pPr marL="0" indent="0">
              <a:buNone/>
            </a:pPr>
            <a:r>
              <a:rPr lang="en-GB" sz="1200" dirty="0"/>
              <a:t>LISA: The Painful</a:t>
            </a:r>
          </a:p>
          <a:p>
            <a:pPr marL="0" indent="0">
              <a:buNone/>
            </a:pPr>
            <a:r>
              <a:rPr lang="en-GB" sz="1200" dirty="0"/>
              <a:t>Metal: </a:t>
            </a:r>
            <a:r>
              <a:rPr lang="en-GB" sz="1200" dirty="0" err="1"/>
              <a:t>Hellsinger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Minecraft</a:t>
            </a:r>
          </a:p>
          <a:p>
            <a:pPr marL="0" indent="0">
              <a:buNone/>
            </a:pPr>
            <a:r>
              <a:rPr lang="en-GB" sz="1200" dirty="0"/>
              <a:t>Neon White</a:t>
            </a:r>
          </a:p>
          <a:p>
            <a:pPr marL="0" indent="0">
              <a:buNone/>
            </a:pPr>
            <a:r>
              <a:rPr lang="en-GB" sz="1200" dirty="0"/>
              <a:t>No Man’s Sky</a:t>
            </a:r>
          </a:p>
          <a:p>
            <a:pPr marL="0" indent="0">
              <a:buNone/>
            </a:pPr>
            <a:r>
              <a:rPr lang="en-GB" sz="1200" dirty="0"/>
              <a:t>Omori</a:t>
            </a:r>
          </a:p>
          <a:p>
            <a:pPr marL="0" indent="0">
              <a:buNone/>
            </a:pPr>
            <a:r>
              <a:rPr lang="en-GB" sz="1200" dirty="0"/>
              <a:t>Outer Wilds</a:t>
            </a:r>
          </a:p>
          <a:p>
            <a:pPr marL="0" indent="0">
              <a:buNone/>
            </a:pPr>
            <a:r>
              <a:rPr lang="en-GB" sz="1200" dirty="0"/>
              <a:t>Ori &amp; The Blind Forest</a:t>
            </a:r>
          </a:p>
          <a:p>
            <a:pPr marL="0" indent="0">
              <a:buNone/>
            </a:pPr>
            <a:r>
              <a:rPr lang="en-GB" sz="1200" dirty="0" err="1"/>
              <a:t>Phasmophobia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Rivals of Aether</a:t>
            </a:r>
          </a:p>
          <a:p>
            <a:pPr marL="0" indent="0">
              <a:buNone/>
            </a:pPr>
            <a:r>
              <a:rPr lang="en-GB" sz="1200" dirty="0"/>
              <a:t>Rogue Legacy</a:t>
            </a:r>
          </a:p>
          <a:p>
            <a:pPr marL="0" indent="0">
              <a:buNone/>
            </a:pPr>
            <a:r>
              <a:rPr lang="en-GB" sz="1200" dirty="0"/>
              <a:t>Sable</a:t>
            </a:r>
          </a:p>
          <a:p>
            <a:pPr marL="0" indent="0">
              <a:buNone/>
            </a:pPr>
            <a:r>
              <a:rPr lang="en-GB" sz="1200" dirty="0"/>
              <a:t>Scorn</a:t>
            </a:r>
          </a:p>
          <a:p>
            <a:pPr marL="0" indent="0">
              <a:buNone/>
            </a:pPr>
            <a:r>
              <a:rPr lang="en-GB" sz="1200" dirty="0"/>
              <a:t>SCP – Containment Breach</a:t>
            </a:r>
          </a:p>
          <a:p>
            <a:pPr marL="0" indent="0">
              <a:buNone/>
            </a:pPr>
            <a:r>
              <a:rPr lang="en-GB" sz="1200" dirty="0"/>
              <a:t>Shantae</a:t>
            </a:r>
          </a:p>
          <a:p>
            <a:pPr marL="0" indent="0">
              <a:buNone/>
            </a:pPr>
            <a:r>
              <a:rPr lang="en-GB" sz="1200" dirty="0"/>
              <a:t>Shovel Knight</a:t>
            </a:r>
          </a:p>
          <a:p>
            <a:pPr marL="0" indent="0">
              <a:buNone/>
            </a:pPr>
            <a:r>
              <a:rPr lang="en-GB" sz="1200" dirty="0"/>
              <a:t>Sifu</a:t>
            </a:r>
          </a:p>
          <a:p>
            <a:pPr marL="0" indent="0">
              <a:buNone/>
            </a:pPr>
            <a:r>
              <a:rPr lang="en-GB" sz="1200" dirty="0" err="1"/>
              <a:t>Skullgirls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Slime Rancher</a:t>
            </a:r>
          </a:p>
          <a:p>
            <a:pPr marL="0" indent="0">
              <a:buNone/>
            </a:pPr>
            <a:r>
              <a:rPr lang="en-GB" sz="1200" dirty="0"/>
              <a:t>Soma</a:t>
            </a:r>
          </a:p>
          <a:p>
            <a:pPr marL="0" indent="0">
              <a:buNone/>
            </a:pPr>
            <a:r>
              <a:rPr lang="en-GB" sz="1200" dirty="0" err="1"/>
              <a:t>Spelunky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Stray</a:t>
            </a:r>
          </a:p>
          <a:p>
            <a:pPr marL="0" indent="0">
              <a:buNone/>
            </a:pPr>
            <a:r>
              <a:rPr lang="en-GB" sz="1200" dirty="0"/>
              <a:t>Transistor</a:t>
            </a:r>
          </a:p>
          <a:p>
            <a:pPr marL="0" indent="0">
              <a:buNone/>
            </a:pPr>
            <a:r>
              <a:rPr lang="en-GB" sz="1200" dirty="0"/>
              <a:t>Untitled Goose Game</a:t>
            </a:r>
          </a:p>
          <a:p>
            <a:pPr marL="0" indent="0">
              <a:buNone/>
            </a:pPr>
            <a:r>
              <a:rPr lang="en-GB" sz="1200" dirty="0"/>
              <a:t>VA-11 Hall-A</a:t>
            </a:r>
          </a:p>
          <a:p>
            <a:pPr marL="0" indent="0">
              <a:buNone/>
            </a:pPr>
            <a:r>
              <a:rPr lang="en-GB" sz="1200" dirty="0"/>
              <a:t>Vampire Survivors</a:t>
            </a:r>
          </a:p>
          <a:p>
            <a:pPr marL="0" indent="0">
              <a:buNone/>
            </a:pPr>
            <a:r>
              <a:rPr lang="en-GB" sz="1200" dirty="0"/>
              <a:t>Viscera </a:t>
            </a:r>
            <a:r>
              <a:rPr lang="en-GB" sz="1200" dirty="0" err="1"/>
              <a:t>Cleanup</a:t>
            </a:r>
            <a:r>
              <a:rPr lang="en-GB" sz="1200" dirty="0"/>
              <a:t> Duty</a:t>
            </a:r>
          </a:p>
          <a:p>
            <a:pPr marL="0" indent="0">
              <a:buNone/>
            </a:pPr>
            <a:r>
              <a:rPr lang="en-GB" sz="1200" dirty="0" err="1"/>
              <a:t>VRChat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World of Horror</a:t>
            </a:r>
          </a:p>
          <a:p>
            <a:pPr marL="0" indent="0">
              <a:buNone/>
            </a:pPr>
            <a:r>
              <a:rPr lang="en-GB" sz="1200" dirty="0"/>
              <a:t>Yume Nikki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EA0CD7-E834-22C0-B7E5-6EEE8CAEF856}"/>
              </a:ext>
            </a:extLst>
          </p:cNvPr>
          <p:cNvSpPr txBox="1"/>
          <p:nvPr/>
        </p:nvSpPr>
        <p:spPr>
          <a:xfrm>
            <a:off x="8909050" y="4998820"/>
            <a:ext cx="15306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/>
              <a:t>+ 1000s more</a:t>
            </a:r>
          </a:p>
        </p:txBody>
      </p:sp>
      <p:pic>
        <p:nvPicPr>
          <p:cNvPr id="6" name="Picture 5" descr="Logo&#10;&#10;Description automatically generated with medium confidence">
            <a:extLst>
              <a:ext uri="{FF2B5EF4-FFF2-40B4-BE49-F238E27FC236}">
                <a16:creationId xmlns:a16="http://schemas.microsoft.com/office/drawing/2014/main" id="{866DDE47-15FE-8630-B08A-EFE9E7BF1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86" y="69305"/>
            <a:ext cx="933634" cy="113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500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A180C-A86F-CE8C-6075-F88560AD0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Rise of Battle Royales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0895-A938-7FB4-7A48-C58374EEE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7816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436</TotalTime>
  <Words>389</Words>
  <Application>Microsoft Office PowerPoint</Application>
  <PresentationFormat>Widescreen</PresentationFormat>
  <Paragraphs>112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VIDEO GAMES – OVER THE YEARS</vt:lpstr>
      <vt:lpstr>Overview</vt:lpstr>
      <vt:lpstr>Main changes</vt:lpstr>
      <vt:lpstr>Multiplayer - Splitscreen</vt:lpstr>
      <vt:lpstr>Rise of Indie Games</vt:lpstr>
      <vt:lpstr>Then vs Now</vt:lpstr>
      <vt:lpstr>Main Differences</vt:lpstr>
      <vt:lpstr>List of Indie Games</vt:lpstr>
      <vt:lpstr>Rise of Battle Royales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GAMES – OVER THE YEARS</dc:title>
  <dc:creator>Jamie Tyler</dc:creator>
  <cp:lastModifiedBy>Jamie Tyler</cp:lastModifiedBy>
  <cp:revision>7</cp:revision>
  <dcterms:created xsi:type="dcterms:W3CDTF">2022-11-14T00:11:03Z</dcterms:created>
  <dcterms:modified xsi:type="dcterms:W3CDTF">2022-11-23T16:49:18Z</dcterms:modified>
</cp:coreProperties>
</file>

<file path=docProps/thumbnail.jpeg>
</file>